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70" r:id="rId5"/>
    <p:sldId id="271" r:id="rId6"/>
    <p:sldId id="262" r:id="rId7"/>
    <p:sldId id="274" r:id="rId8"/>
    <p:sldId id="275" r:id="rId9"/>
    <p:sldId id="259" r:id="rId10"/>
    <p:sldId id="276" r:id="rId11"/>
    <p:sldId id="277" r:id="rId12"/>
    <p:sldId id="260" r:id="rId13"/>
    <p:sldId id="278" r:id="rId14"/>
    <p:sldId id="279" r:id="rId15"/>
    <p:sldId id="295" r:id="rId16"/>
    <p:sldId id="263" r:id="rId17"/>
    <p:sldId id="280" r:id="rId18"/>
    <p:sldId id="281" r:id="rId19"/>
    <p:sldId id="264" r:id="rId20"/>
    <p:sldId id="282" r:id="rId21"/>
    <p:sldId id="283" r:id="rId22"/>
    <p:sldId id="265" r:id="rId23"/>
    <p:sldId id="284" r:id="rId24"/>
    <p:sldId id="285" r:id="rId25"/>
    <p:sldId id="266" r:id="rId26"/>
    <p:sldId id="286" r:id="rId27"/>
    <p:sldId id="287" r:id="rId28"/>
    <p:sldId id="267" r:id="rId29"/>
    <p:sldId id="288" r:id="rId30"/>
    <p:sldId id="289" r:id="rId31"/>
    <p:sldId id="268" r:id="rId32"/>
    <p:sldId id="290" r:id="rId33"/>
    <p:sldId id="291" r:id="rId34"/>
    <p:sldId id="269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47B08-A533-402F-BC84-4F93C69F01EA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46C-63E5-4154-9C58-07D8FF9C7A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54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46C-63E5-4154-9C58-07D8FF9C7A4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5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2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2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71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95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09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8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8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79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1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AE8C-0987-407D-BB28-F702B5198E25}" type="datetimeFigureOut">
              <a:rPr lang="pt-BR" smtClean="0"/>
              <a:pPr/>
              <a:t>11/02/2018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4625-1D1B-4597-BA8B-7ED2B31648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1470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Mostra dos cursos técnicos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429000"/>
            <a:ext cx="3312369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Programa Educação  Integral e Integrada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602601" cy="353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5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Instala sistemas operacionais, aplicativos e periféricos para desktop e servidores. </a:t>
            </a:r>
            <a:endParaRPr lang="pt-BR" dirty="0" smtClean="0"/>
          </a:p>
          <a:p>
            <a:r>
              <a:rPr lang="pt-BR" dirty="0" smtClean="0"/>
              <a:t>Desenvolve </a:t>
            </a:r>
            <a:r>
              <a:rPr lang="pt-BR" dirty="0"/>
              <a:t>e documenta </a:t>
            </a:r>
            <a:r>
              <a:rPr lang="pt-BR" dirty="0" smtClean="0"/>
              <a:t>aplicações para </a:t>
            </a:r>
            <a:r>
              <a:rPr lang="pt-BR" dirty="0"/>
              <a:t>desktop com acesso a web e a banco de dados. </a:t>
            </a:r>
            <a:endParaRPr lang="pt-BR" dirty="0" smtClean="0"/>
          </a:p>
          <a:p>
            <a:r>
              <a:rPr lang="pt-BR" dirty="0" smtClean="0"/>
              <a:t>Realiza </a:t>
            </a:r>
            <a:r>
              <a:rPr lang="pt-BR" dirty="0"/>
              <a:t>manutenção de computadores de uso geral. </a:t>
            </a:r>
            <a:endParaRPr lang="pt-BR" dirty="0" smtClean="0"/>
          </a:p>
          <a:p>
            <a:r>
              <a:rPr lang="pt-BR" dirty="0" smtClean="0"/>
              <a:t>Instala e configura </a:t>
            </a:r>
            <a:r>
              <a:rPr lang="pt-BR" dirty="0"/>
              <a:t>redes de computadores locais de pequeno porte.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Prestação autônoma de serviço e manutenção </a:t>
            </a:r>
            <a:r>
              <a:rPr lang="pt-BR" sz="2400" dirty="0" smtClean="0"/>
              <a:t>de informática</a:t>
            </a:r>
            <a:r>
              <a:rPr lang="pt-BR" sz="2400" dirty="0"/>
              <a:t>. Empresas de assistência técnica. </a:t>
            </a:r>
            <a:r>
              <a:rPr lang="pt-BR" sz="2400" dirty="0" smtClean="0"/>
              <a:t>Centros públicos </a:t>
            </a:r>
            <a:r>
              <a:rPr lang="pt-BR" sz="2400" dirty="0"/>
              <a:t>de acesso à internet.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2492896"/>
            <a:ext cx="756123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Possibilidades de Verticalização para cursos</a:t>
            </a:r>
          </a:p>
          <a:p>
            <a:r>
              <a:rPr lang="pt-BR" sz="3200" b="1" dirty="0" smtClean="0"/>
              <a:t> de graduação e itinerários Formativos</a:t>
            </a:r>
            <a:endParaRPr lang="pt-BR" sz="3200" b="1" dirty="0"/>
          </a:p>
        </p:txBody>
      </p:sp>
      <p:sp>
        <p:nvSpPr>
          <p:cNvPr id="5" name="Retângulo 4"/>
          <p:cNvSpPr/>
          <p:nvPr/>
        </p:nvSpPr>
        <p:spPr>
          <a:xfrm>
            <a:off x="331668" y="360094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Curso superior de tecnologia em análise e desenvolvimento de sistemas.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</a:t>
            </a:r>
            <a:r>
              <a:rPr lang="pt-BR" dirty="0"/>
              <a:t>superior de tecnologia em redes </a:t>
            </a:r>
            <a:r>
              <a:rPr lang="pt-BR" dirty="0" smtClean="0"/>
              <a:t>de computadores</a:t>
            </a:r>
            <a:r>
              <a:rPr lang="pt-BR" dirty="0"/>
              <a:t>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</a:t>
            </a:r>
            <a:r>
              <a:rPr lang="pt-BR" dirty="0"/>
              <a:t>superior de tecnologia em bancos de dados.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</a:t>
            </a:r>
            <a:r>
              <a:rPr lang="pt-BR" dirty="0"/>
              <a:t>superior de tecnologia em gestão de </a:t>
            </a:r>
            <a:r>
              <a:rPr lang="pt-BR" dirty="0" smtClean="0"/>
              <a:t>tecnologia da </a:t>
            </a:r>
            <a:r>
              <a:rPr lang="pt-BR" dirty="0"/>
              <a:t>informação.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</a:t>
            </a:r>
            <a:r>
              <a:rPr lang="pt-BR" dirty="0"/>
              <a:t>superior de tecnologia em jogos digitais.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</a:t>
            </a:r>
            <a:r>
              <a:rPr lang="pt-BR" dirty="0"/>
              <a:t>superior de tecnologia em segurança da informação.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Curso superior de tecnologia em sistemas para internet.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Bacharelado </a:t>
            </a:r>
            <a:r>
              <a:rPr lang="pt-BR" dirty="0"/>
              <a:t>em ciência da computação.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Bacharelado em sistemas </a:t>
            </a:r>
            <a:r>
              <a:rPr lang="pt-BR" dirty="0"/>
              <a:t>de informação.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Bacharelado </a:t>
            </a:r>
            <a:r>
              <a:rPr lang="pt-BR" dirty="0"/>
              <a:t>em engenharia de software.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Bacharelado </a:t>
            </a:r>
            <a:r>
              <a:rPr lang="pt-BR" dirty="0"/>
              <a:t>em engenharia de computação.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33" y="2420888"/>
            <a:ext cx="65942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7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Desenvolve sistemas para web. </a:t>
            </a:r>
            <a:endParaRPr lang="pt-BR" dirty="0" smtClean="0"/>
          </a:p>
          <a:p>
            <a:r>
              <a:rPr lang="pt-BR" dirty="0" smtClean="0"/>
              <a:t>Aplica </a:t>
            </a:r>
            <a:r>
              <a:rPr lang="pt-BR" dirty="0"/>
              <a:t>critérios de ergonomia, usabilidade e acessibilidade. </a:t>
            </a:r>
            <a:endParaRPr lang="pt-BR" dirty="0" smtClean="0"/>
          </a:p>
          <a:p>
            <a:r>
              <a:rPr lang="pt-BR" dirty="0" smtClean="0"/>
              <a:t>Utiliza </a:t>
            </a:r>
            <a:r>
              <a:rPr lang="pt-BR" dirty="0"/>
              <a:t>ferramentas de </a:t>
            </a:r>
            <a:r>
              <a:rPr lang="pt-BR" dirty="0" smtClean="0"/>
              <a:t>auxílio no </a:t>
            </a:r>
            <a:r>
              <a:rPr lang="pt-BR" dirty="0"/>
              <a:t>desenvolvimento das aplicações. </a:t>
            </a:r>
            <a:endParaRPr lang="pt-BR" dirty="0" smtClean="0"/>
          </a:p>
          <a:p>
            <a:r>
              <a:rPr lang="pt-BR" dirty="0" smtClean="0"/>
              <a:t>Desenvolve </a:t>
            </a:r>
            <a:r>
              <a:rPr lang="pt-BR" dirty="0"/>
              <a:t>e realiza a manutenção de sites e portais na Internet e na intranet.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Empresas de desenvolvimento de sites para Internet.</a:t>
            </a:r>
          </a:p>
          <a:p>
            <a:r>
              <a:rPr lang="pt-BR" sz="2800" dirty="0" err="1"/>
              <a:t>Indústriais</a:t>
            </a:r>
            <a:r>
              <a:rPr lang="pt-BR" sz="2800" dirty="0"/>
              <a:t> em geral. </a:t>
            </a:r>
            <a:endParaRPr lang="pt-BR" sz="2800" dirty="0" smtClean="0"/>
          </a:p>
          <a:p>
            <a:r>
              <a:rPr lang="pt-BR" sz="2800" dirty="0" smtClean="0"/>
              <a:t>Empresas </a:t>
            </a:r>
            <a:r>
              <a:rPr lang="pt-BR" sz="2800" dirty="0"/>
              <a:t>comerciais. </a:t>
            </a:r>
            <a:endParaRPr lang="pt-BR" sz="2800" dirty="0" smtClean="0"/>
          </a:p>
          <a:p>
            <a:r>
              <a:rPr lang="pt-BR" sz="2800" dirty="0" smtClean="0"/>
              <a:t>Empresas de consultoria</a:t>
            </a:r>
            <a:r>
              <a:rPr lang="pt-BR" sz="2800" dirty="0"/>
              <a:t>. </a:t>
            </a:r>
            <a:endParaRPr lang="pt-BR" sz="2800" dirty="0" smtClean="0"/>
          </a:p>
          <a:p>
            <a:r>
              <a:rPr lang="pt-BR" sz="2800" dirty="0" smtClean="0"/>
              <a:t>Empresas </a:t>
            </a:r>
            <a:r>
              <a:rPr lang="pt-BR" sz="2800" dirty="0"/>
              <a:t>de telecomunicações. </a:t>
            </a:r>
            <a:endParaRPr lang="pt-BR" sz="2800" dirty="0" smtClean="0"/>
          </a:p>
          <a:p>
            <a:r>
              <a:rPr lang="pt-BR" sz="2800" dirty="0" smtClean="0"/>
              <a:t>Empresas de automação </a:t>
            </a:r>
            <a:r>
              <a:rPr lang="pt-BR" sz="2800" dirty="0"/>
              <a:t>industrial. </a:t>
            </a:r>
            <a:endParaRPr lang="pt-BR" sz="2800" dirty="0" smtClean="0"/>
          </a:p>
          <a:p>
            <a:r>
              <a:rPr lang="pt-BR" sz="2800" dirty="0" smtClean="0"/>
              <a:t>Empresas </a:t>
            </a:r>
            <a:r>
              <a:rPr lang="pt-BR" sz="2800" dirty="0"/>
              <a:t>de prestação de serviços.</a:t>
            </a:r>
          </a:p>
          <a:p>
            <a:r>
              <a:rPr lang="pt-BR" sz="2800" dirty="0"/>
              <a:t>Empresas de desenvolvimento de software. </a:t>
            </a:r>
            <a:endParaRPr lang="pt-BR" sz="2800" dirty="0" smtClean="0"/>
          </a:p>
          <a:p>
            <a:r>
              <a:rPr lang="pt-BR" sz="2800" dirty="0" smtClean="0"/>
              <a:t>Centros de pesquisa </a:t>
            </a:r>
            <a:r>
              <a:rPr lang="pt-BR" sz="2800" dirty="0"/>
              <a:t>em qualquer área. </a:t>
            </a:r>
            <a:endParaRPr lang="pt-BR" sz="2800" dirty="0" smtClean="0"/>
          </a:p>
          <a:p>
            <a:r>
              <a:rPr lang="pt-BR" sz="2800" dirty="0" smtClean="0"/>
              <a:t>Escolas </a:t>
            </a:r>
            <a:r>
              <a:rPr lang="pt-BR" sz="2800" dirty="0"/>
              <a:t>e universidades.</a:t>
            </a:r>
          </a:p>
          <a:p>
            <a:r>
              <a:rPr lang="pt-BR" sz="2800" dirty="0"/>
              <a:t>Empresas públicas. </a:t>
            </a:r>
            <a:endParaRPr lang="pt-BR" sz="2800" dirty="0" smtClean="0"/>
          </a:p>
          <a:p>
            <a:r>
              <a:rPr lang="pt-BR" sz="2800" dirty="0" smtClean="0"/>
              <a:t>Empresas </a:t>
            </a:r>
            <a:r>
              <a:rPr lang="pt-BR" sz="2800" dirty="0"/>
              <a:t>de desenvolvimento </a:t>
            </a:r>
            <a:r>
              <a:rPr lang="pt-BR" sz="2800" dirty="0" smtClean="0"/>
              <a:t>de jogos </a:t>
            </a:r>
            <a:r>
              <a:rPr lang="pt-BR" sz="2800" dirty="0"/>
              <a:t>para consoles, celulares, </a:t>
            </a:r>
            <a:r>
              <a:rPr lang="pt-BR" sz="2800" dirty="0" err="1"/>
              <a:t>tablets</a:t>
            </a:r>
            <a:r>
              <a:rPr lang="pt-BR" sz="2800" dirty="0"/>
              <a:t> e computadores.</a:t>
            </a:r>
          </a:p>
          <a:p>
            <a:r>
              <a:rPr lang="pt-BR" sz="2800" dirty="0"/>
              <a:t>Agências de publicidade e </a:t>
            </a:r>
            <a:r>
              <a:rPr lang="pt-BR" sz="2800" dirty="0" smtClean="0"/>
              <a:t>propaganda</a:t>
            </a:r>
          </a:p>
          <a:p>
            <a:r>
              <a:rPr lang="pt-BR" sz="2800" dirty="0" smtClean="0"/>
              <a:t>Atividades de desenvolvimento </a:t>
            </a:r>
            <a:r>
              <a:rPr lang="pt-BR" sz="2800" dirty="0"/>
              <a:t>de sistemas.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Curso superior de tecnologia em análise e desenvolvimento de sistemas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Curso </a:t>
            </a:r>
            <a:r>
              <a:rPr lang="pt-BR" dirty="0"/>
              <a:t>superior de tecnologia em gestão </a:t>
            </a:r>
            <a:r>
              <a:rPr lang="pt-BR" dirty="0" smtClean="0"/>
              <a:t>de tecnologia </a:t>
            </a:r>
            <a:r>
              <a:rPr lang="pt-BR" dirty="0"/>
              <a:t>da informação. </a:t>
            </a:r>
            <a:endParaRPr lang="pt-BR" dirty="0" smtClean="0"/>
          </a:p>
          <a:p>
            <a:r>
              <a:rPr lang="pt-BR" dirty="0" smtClean="0"/>
              <a:t>Curso </a:t>
            </a:r>
            <a:r>
              <a:rPr lang="pt-BR" dirty="0"/>
              <a:t>superior de tecnologia em jogos digitais. </a:t>
            </a:r>
            <a:endParaRPr lang="pt-BR" dirty="0" smtClean="0"/>
          </a:p>
          <a:p>
            <a:r>
              <a:rPr lang="pt-BR" dirty="0" smtClean="0"/>
              <a:t>Curso </a:t>
            </a:r>
            <a:r>
              <a:rPr lang="pt-BR" dirty="0"/>
              <a:t>superior de tecnologia em </a:t>
            </a:r>
            <a:r>
              <a:rPr lang="pt-BR" dirty="0" smtClean="0"/>
              <a:t>sistemas para </a:t>
            </a:r>
            <a:r>
              <a:rPr lang="pt-BR" dirty="0"/>
              <a:t>internet. </a:t>
            </a:r>
            <a:endParaRPr lang="pt-BR" dirty="0" smtClean="0"/>
          </a:p>
          <a:p>
            <a:r>
              <a:rPr lang="pt-BR" dirty="0" smtClean="0"/>
              <a:t>Bacharelado </a:t>
            </a:r>
            <a:r>
              <a:rPr lang="pt-BR" dirty="0"/>
              <a:t>em ciência da computação. </a:t>
            </a:r>
            <a:endParaRPr lang="pt-BR" dirty="0" smtClean="0"/>
          </a:p>
          <a:p>
            <a:r>
              <a:rPr lang="pt-BR" dirty="0" smtClean="0"/>
              <a:t>Bacharelado </a:t>
            </a:r>
            <a:r>
              <a:rPr lang="pt-BR" dirty="0"/>
              <a:t>em sistemas de informação. </a:t>
            </a:r>
            <a:endParaRPr lang="pt-BR" dirty="0" smtClean="0"/>
          </a:p>
          <a:p>
            <a:r>
              <a:rPr lang="pt-BR" dirty="0" smtClean="0"/>
              <a:t>Bacharelado em engenharia </a:t>
            </a:r>
            <a:r>
              <a:rPr lang="pt-BR" dirty="0"/>
              <a:t>de software. </a:t>
            </a:r>
            <a:endParaRPr lang="pt-BR" dirty="0" smtClean="0"/>
          </a:p>
          <a:p>
            <a:r>
              <a:rPr lang="pt-BR" dirty="0" smtClean="0"/>
              <a:t>Bacharelado </a:t>
            </a:r>
            <a:r>
              <a:rPr lang="pt-BR" dirty="0"/>
              <a:t>em engenharia da computação.</a:t>
            </a: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2019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92849" cy="387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Realiza procedimentos de transportes, armazenamento e distribuição das cadeias de suprimentos. </a:t>
            </a:r>
            <a:endParaRPr lang="pt-BR" dirty="0" smtClean="0"/>
          </a:p>
          <a:p>
            <a:r>
              <a:rPr lang="pt-BR" dirty="0" smtClean="0"/>
              <a:t>Agenda programa de </a:t>
            </a:r>
            <a:r>
              <a:rPr lang="pt-BR" dirty="0"/>
              <a:t>manutenção de máquinas e equipamentos. </a:t>
            </a:r>
            <a:endParaRPr lang="pt-BR" dirty="0" smtClean="0"/>
          </a:p>
          <a:p>
            <a:r>
              <a:rPr lang="pt-BR" dirty="0" smtClean="0"/>
              <a:t>Supervisiona </a:t>
            </a:r>
            <a:r>
              <a:rPr lang="pt-BR" dirty="0"/>
              <a:t>processos de compras, recebimento, </a:t>
            </a:r>
            <a:r>
              <a:rPr lang="pt-BR" dirty="0" smtClean="0"/>
              <a:t>movimentação, expedição </a:t>
            </a:r>
            <a:r>
              <a:rPr lang="pt-BR" dirty="0"/>
              <a:t>e distribuição de materiais e produtos. </a:t>
            </a:r>
            <a:endParaRPr lang="pt-BR" dirty="0" smtClean="0"/>
          </a:p>
          <a:p>
            <a:r>
              <a:rPr lang="pt-BR" dirty="0" smtClean="0"/>
              <a:t>Presta </a:t>
            </a:r>
            <a:r>
              <a:rPr lang="pt-BR" dirty="0"/>
              <a:t>serviços de atendimento aos clientes.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73" y="332656"/>
            <a:ext cx="8229600" cy="9221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797" y="1551923"/>
            <a:ext cx="8229600" cy="1008112"/>
          </a:xfrm>
        </p:spPr>
        <p:txBody>
          <a:bodyPr>
            <a:normAutofit/>
          </a:bodyPr>
          <a:lstStyle/>
          <a:p>
            <a:r>
              <a:rPr lang="pt-BR" sz="2800" dirty="0"/>
              <a:t>Instituições públicas, privadas e do terceiro setor.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2564904"/>
            <a:ext cx="84942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753848" y="4005064"/>
            <a:ext cx="7994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Curso superior de tecnologia em logística. 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Curso </a:t>
            </a:r>
            <a:r>
              <a:rPr lang="pt-BR" sz="2800" dirty="0"/>
              <a:t>superior de tecnologia em gestão de processos industriais. 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</a:t>
            </a:r>
            <a:r>
              <a:rPr lang="pt-BR" sz="2800" dirty="0"/>
              <a:t> </a:t>
            </a:r>
            <a:r>
              <a:rPr lang="pt-BR" sz="2800" dirty="0" smtClean="0"/>
              <a:t>em </a:t>
            </a:r>
            <a:r>
              <a:rPr lang="pt-BR" sz="2800" dirty="0"/>
              <a:t>administração. 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engenharia da produção.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Técnico em</a:t>
            </a:r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067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277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Cursos Técnicos Disponíveis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Administração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Cooperativismo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Informática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Informática para Internet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Logística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Marketing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Recursos Humanos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Secretaria Escolar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/>
              <a:t> </a:t>
            </a:r>
            <a:r>
              <a:rPr lang="pt-BR" sz="2400" dirty="0" smtClean="0"/>
              <a:t>Técnico em Secretariado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Serviços Públicos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Técnico em Transações Imobiliárias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Projeta e implementa planos de marketing</a:t>
            </a:r>
            <a:r>
              <a:rPr lang="pt-BR" dirty="0" smtClean="0"/>
              <a:t>.</a:t>
            </a:r>
          </a:p>
          <a:p>
            <a:r>
              <a:rPr lang="pt-BR" dirty="0" smtClean="0"/>
              <a:t>Realiza </a:t>
            </a:r>
            <a:r>
              <a:rPr lang="pt-BR" dirty="0"/>
              <a:t>análises de vendas, preços e produtos. </a:t>
            </a:r>
            <a:endParaRPr lang="pt-BR" dirty="0" smtClean="0"/>
          </a:p>
          <a:p>
            <a:r>
              <a:rPr lang="pt-BR" dirty="0" smtClean="0"/>
              <a:t>Desenvolve </a:t>
            </a:r>
            <a:r>
              <a:rPr lang="pt-BR" dirty="0"/>
              <a:t>projetos </a:t>
            </a:r>
            <a:r>
              <a:rPr lang="pt-BR" dirty="0" smtClean="0"/>
              <a:t>de comunicação</a:t>
            </a:r>
            <a:r>
              <a:rPr lang="pt-BR" dirty="0"/>
              <a:t>, fidelização de clientes e relação com fornecedores ou outras entidades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Executa </a:t>
            </a:r>
            <a:r>
              <a:rPr lang="pt-BR" dirty="0"/>
              <a:t>o controle e </a:t>
            </a:r>
            <a:r>
              <a:rPr lang="pt-BR" dirty="0" smtClean="0"/>
              <a:t>gerencia estatísticas </a:t>
            </a:r>
            <a:r>
              <a:rPr lang="pt-BR" dirty="0"/>
              <a:t>de operações de telemarketing. </a:t>
            </a:r>
            <a:endParaRPr lang="pt-BR" dirty="0" smtClean="0"/>
          </a:p>
          <a:p>
            <a:r>
              <a:rPr lang="pt-BR" dirty="0" smtClean="0"/>
              <a:t>Operacionaliza </a:t>
            </a:r>
            <a:r>
              <a:rPr lang="pt-BR" dirty="0"/>
              <a:t>apresentação dos serviços e produtos no ponto de venda.</a:t>
            </a:r>
          </a:p>
          <a:p>
            <a:r>
              <a:rPr lang="pt-BR" dirty="0"/>
              <a:t>Elabora estudos de mercado.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473" y="1412776"/>
            <a:ext cx="8229600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dirty="0"/>
              <a:t>Instituições públicas, privadas e do terceiro setor.  </a:t>
            </a:r>
            <a:r>
              <a:rPr lang="pt-BR" sz="2800" dirty="0" smtClean="0"/>
              <a:t>Comércio em </a:t>
            </a:r>
            <a:r>
              <a:rPr lang="pt-BR" sz="2800" dirty="0"/>
              <a:t>geral. Empresas de telemarketing. Empresas </a:t>
            </a:r>
            <a:r>
              <a:rPr lang="pt-BR" sz="2800" dirty="0" smtClean="0"/>
              <a:t>de marketing </a:t>
            </a:r>
            <a:r>
              <a:rPr lang="pt-BR" sz="2800" dirty="0"/>
              <a:t>e publicidade.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3068960"/>
            <a:ext cx="849424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755576" y="450912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Curso superior de tecnologia em marketing.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propaganda e marketing.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3" y="1844824"/>
            <a:ext cx="7143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Organiza rotina diária da gestão de pessoas. Elabora documentos administrativos. </a:t>
            </a:r>
            <a:endParaRPr lang="pt-BR" dirty="0" smtClean="0"/>
          </a:p>
          <a:p>
            <a:r>
              <a:rPr lang="pt-BR" dirty="0" smtClean="0"/>
              <a:t>Confere </a:t>
            </a:r>
            <a:r>
              <a:rPr lang="pt-BR" dirty="0"/>
              <a:t>frequência, </a:t>
            </a:r>
            <a:r>
              <a:rPr lang="pt-BR" dirty="0" smtClean="0"/>
              <a:t>benefícios concedidos</a:t>
            </a:r>
            <a:r>
              <a:rPr lang="pt-BR" dirty="0"/>
              <a:t>, afastamentos, férias e transferências de funcionários. </a:t>
            </a:r>
            <a:endParaRPr lang="pt-BR" dirty="0" smtClean="0"/>
          </a:p>
          <a:p>
            <a:r>
              <a:rPr lang="pt-BR" dirty="0" smtClean="0"/>
              <a:t>Presta </a:t>
            </a:r>
            <a:r>
              <a:rPr lang="pt-BR" dirty="0"/>
              <a:t>informações sobre direitos trabalhistas.</a:t>
            </a:r>
          </a:p>
          <a:p>
            <a:r>
              <a:rPr lang="pt-BR" dirty="0"/>
              <a:t>Planeja e executa atividades de capacitação e desenvolvimento de pessoas.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152128"/>
          </a:xfrm>
        </p:spPr>
        <p:txBody>
          <a:bodyPr>
            <a:normAutofit/>
          </a:bodyPr>
          <a:lstStyle/>
          <a:p>
            <a:r>
              <a:rPr lang="pt-BR" sz="2800" dirty="0"/>
              <a:t>Instituições públicas, privadas e do terceiro setor.</a:t>
            </a:r>
          </a:p>
          <a:p>
            <a:r>
              <a:rPr lang="pt-BR" sz="2800" dirty="0"/>
              <a:t>Indústrias e comércio.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2564904"/>
            <a:ext cx="8494248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337483" y="414908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Curso superior de tecnologia em gestão de recursos humanos.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Curso </a:t>
            </a:r>
            <a:r>
              <a:rPr lang="pt-BR" sz="2800" dirty="0"/>
              <a:t>superior de tecnologia em processos gerenciais.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Bacharelado em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Técnico em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6697"/>
            <a:ext cx="7617296" cy="38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Realiza atividades de registro e controle escolar. </a:t>
            </a:r>
            <a:endParaRPr lang="pt-BR" dirty="0" smtClean="0"/>
          </a:p>
          <a:p>
            <a:r>
              <a:rPr lang="pt-BR" dirty="0" smtClean="0"/>
              <a:t>Organiza </a:t>
            </a:r>
            <a:r>
              <a:rPr lang="pt-BR" dirty="0"/>
              <a:t>registros escolares. </a:t>
            </a:r>
            <a:endParaRPr lang="pt-BR" dirty="0" smtClean="0"/>
          </a:p>
          <a:p>
            <a:r>
              <a:rPr lang="pt-BR" dirty="0" smtClean="0"/>
              <a:t>Controla </a:t>
            </a:r>
            <a:r>
              <a:rPr lang="pt-BR" dirty="0"/>
              <a:t>os arquivos da vida </a:t>
            </a:r>
            <a:r>
              <a:rPr lang="pt-BR" dirty="0" smtClean="0"/>
              <a:t>acadêmica dos </a:t>
            </a:r>
            <a:r>
              <a:rPr lang="pt-BR" dirty="0"/>
              <a:t>alunos. </a:t>
            </a:r>
            <a:endParaRPr lang="pt-BR" dirty="0" smtClean="0"/>
          </a:p>
          <a:p>
            <a:r>
              <a:rPr lang="pt-BR" dirty="0" smtClean="0"/>
              <a:t>Elabora </a:t>
            </a:r>
            <a:r>
              <a:rPr lang="pt-BR" dirty="0"/>
              <a:t>o mapeamento de acadêmicos para conclusão de cursos. </a:t>
            </a:r>
            <a:endParaRPr lang="pt-BR" dirty="0" smtClean="0"/>
          </a:p>
          <a:p>
            <a:r>
              <a:rPr lang="pt-BR" dirty="0" smtClean="0"/>
              <a:t>Operacionaliza </a:t>
            </a:r>
            <a:r>
              <a:rPr lang="pt-BR" dirty="0"/>
              <a:t>os processos de </a:t>
            </a:r>
            <a:r>
              <a:rPr lang="pt-BR" dirty="0" smtClean="0"/>
              <a:t>matrícula e </a:t>
            </a:r>
            <a:r>
              <a:rPr lang="pt-BR" dirty="0"/>
              <a:t>transferência de alunos.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368152"/>
          </a:xfrm>
        </p:spPr>
        <p:txBody>
          <a:bodyPr>
            <a:normAutofit/>
          </a:bodyPr>
          <a:lstStyle/>
          <a:p>
            <a:r>
              <a:rPr lang="pt-BR" sz="2800" dirty="0"/>
              <a:t>Escolas. Centros de formação profissional. </a:t>
            </a:r>
            <a:endParaRPr lang="pt-BR" sz="2800" dirty="0" smtClean="0"/>
          </a:p>
          <a:p>
            <a:r>
              <a:rPr lang="pt-BR" sz="2800" dirty="0" smtClean="0"/>
              <a:t>Órgãos de sistemas </a:t>
            </a:r>
            <a:r>
              <a:rPr lang="pt-BR" sz="2800" dirty="0"/>
              <a:t>e redes de ensino.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2564904"/>
            <a:ext cx="849424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395535" y="3933056"/>
            <a:ext cx="84218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Curso superior de tecnologia em processos escolares.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Curso </a:t>
            </a:r>
            <a:r>
              <a:rPr lang="pt-BR" sz="2800" dirty="0"/>
              <a:t>superior de tecnologia em secretariado.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Licenciatura em pedagogia</a:t>
            </a:r>
            <a:r>
              <a:rPr lang="pt-BR" sz="2800" dirty="0"/>
              <a:t>.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secretariado escolar.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secretariado executivo.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367666" cy="262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Organiza a rotina diária e mensal da chefia ou direção para o cumprimento dos compromissos agendados. </a:t>
            </a:r>
            <a:endParaRPr lang="pt-BR" dirty="0" smtClean="0"/>
          </a:p>
          <a:p>
            <a:r>
              <a:rPr lang="pt-BR" dirty="0" smtClean="0"/>
              <a:t>Estabelece os canais </a:t>
            </a:r>
            <a:r>
              <a:rPr lang="pt-BR" dirty="0"/>
              <a:t>de comunicação da chefia ou direção com interlocutores, internos e externos, em língua nacional e estrangeira.</a:t>
            </a:r>
          </a:p>
          <a:p>
            <a:r>
              <a:rPr lang="pt-BR" dirty="0"/>
              <a:t>Organiza tarefas relacionadas com o expediente geral do secretariado da chefia ou direção. </a:t>
            </a:r>
            <a:endParaRPr lang="pt-BR" dirty="0" smtClean="0"/>
          </a:p>
          <a:p>
            <a:r>
              <a:rPr lang="pt-BR" dirty="0" smtClean="0"/>
              <a:t>Controla </a:t>
            </a:r>
            <a:r>
              <a:rPr lang="pt-BR" dirty="0"/>
              <a:t>e </a:t>
            </a:r>
            <a:r>
              <a:rPr lang="pt-BR" dirty="0" smtClean="0"/>
              <a:t>arquiva documentos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Preenche </a:t>
            </a:r>
            <a:r>
              <a:rPr lang="pt-BR" dirty="0"/>
              <a:t>e confere documentação de apoio à gestão organizacional. </a:t>
            </a:r>
            <a:endParaRPr lang="pt-BR" dirty="0" smtClean="0"/>
          </a:p>
          <a:p>
            <a:r>
              <a:rPr lang="pt-BR" dirty="0" smtClean="0"/>
              <a:t>Utiliza </a:t>
            </a:r>
            <a:r>
              <a:rPr lang="pt-BR" dirty="0"/>
              <a:t>aplicativos e a internet </a:t>
            </a:r>
            <a:r>
              <a:rPr lang="pt-BR" dirty="0" smtClean="0"/>
              <a:t>na elaboração</a:t>
            </a:r>
            <a:r>
              <a:rPr lang="pt-BR" dirty="0"/>
              <a:t>, organização e pesquisa de informação.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92682" cy="34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368152"/>
          </a:xfrm>
        </p:spPr>
        <p:txBody>
          <a:bodyPr>
            <a:normAutofit/>
          </a:bodyPr>
          <a:lstStyle/>
          <a:p>
            <a:r>
              <a:rPr lang="pt-BR" sz="2800" dirty="0"/>
              <a:t>Instituições públicas, privadas e do terceiro setor.</a:t>
            </a:r>
          </a:p>
          <a:p>
            <a:r>
              <a:rPr lang="pt-BR" sz="2800" dirty="0"/>
              <a:t>Indústrias e comércio.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2636912"/>
            <a:ext cx="84942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467544" y="429309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Curso superior de tecnologia em secretariado. 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secretariado bilíngue. 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</a:t>
            </a:r>
            <a:r>
              <a:rPr lang="pt-BR" sz="2800" dirty="0" smtClean="0"/>
              <a:t>secretariado trilíngue</a:t>
            </a:r>
            <a:r>
              <a:rPr lang="pt-BR" sz="2800" dirty="0"/>
              <a:t>. </a:t>
            </a: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Bacharelado </a:t>
            </a:r>
            <a:r>
              <a:rPr lang="pt-BR" sz="2800" dirty="0"/>
              <a:t>em secretariado executiva.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48192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Realiza atendimento ao público. </a:t>
            </a:r>
            <a:endParaRPr lang="pt-BR" dirty="0" smtClean="0"/>
          </a:p>
          <a:p>
            <a:r>
              <a:rPr lang="pt-BR" dirty="0" smtClean="0"/>
              <a:t>Realiza </a:t>
            </a:r>
            <a:r>
              <a:rPr lang="pt-BR" dirty="0"/>
              <a:t>apoio administrativo e de gestão de pessoas. </a:t>
            </a:r>
            <a:endParaRPr lang="pt-BR" dirty="0" smtClean="0"/>
          </a:p>
          <a:p>
            <a:r>
              <a:rPr lang="pt-BR" dirty="0" smtClean="0"/>
              <a:t>Controla procedimentos organizacionais</a:t>
            </a:r>
            <a:r>
              <a:rPr lang="pt-BR" dirty="0"/>
              <a:t>. Organiza materiais. </a:t>
            </a:r>
            <a:endParaRPr lang="pt-BR" dirty="0" smtClean="0"/>
          </a:p>
          <a:p>
            <a:r>
              <a:rPr lang="pt-BR" dirty="0" smtClean="0"/>
              <a:t>Executa </a:t>
            </a:r>
            <a:r>
              <a:rPr lang="pt-BR" dirty="0"/>
              <a:t>as operações decorrentes de programas e projetos de políticas públicas.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149" y="1649895"/>
            <a:ext cx="8229600" cy="936104"/>
          </a:xfrm>
        </p:spPr>
        <p:txBody>
          <a:bodyPr>
            <a:normAutofit/>
          </a:bodyPr>
          <a:lstStyle/>
          <a:p>
            <a:r>
              <a:rPr lang="pt-BR" sz="2800" dirty="0"/>
              <a:t>Instituições públicas federais, estaduais e municipais.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2564904"/>
            <a:ext cx="849424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5473" y="119675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827584" y="429309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Curso superior de tecnologia em gestão pública.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Bacharelado </a:t>
            </a:r>
            <a:r>
              <a:rPr lang="pt-BR" sz="2400" dirty="0"/>
              <a:t>em gestão de políticas públicas.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Bacharelado em administração </a:t>
            </a:r>
            <a:r>
              <a:rPr lang="pt-BR" sz="2400" dirty="0"/>
              <a:t>pública.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84041" cy="37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3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Organiza ações de compra venda e locação de imóveis. </a:t>
            </a:r>
            <a:endParaRPr lang="pt-BR" dirty="0" smtClean="0"/>
          </a:p>
          <a:p>
            <a:r>
              <a:rPr lang="pt-BR" dirty="0" smtClean="0"/>
              <a:t>Encaminha </a:t>
            </a:r>
            <a:r>
              <a:rPr lang="pt-BR" dirty="0"/>
              <a:t>as documentações referentes a avaliações </a:t>
            </a:r>
            <a:r>
              <a:rPr lang="pt-BR" dirty="0" smtClean="0"/>
              <a:t>e registros </a:t>
            </a:r>
            <a:r>
              <a:rPr lang="pt-BR" dirty="0"/>
              <a:t>de transações imobiliárias. </a:t>
            </a:r>
            <a:endParaRPr lang="pt-BR" dirty="0" smtClean="0"/>
          </a:p>
          <a:p>
            <a:r>
              <a:rPr lang="pt-BR" dirty="0" smtClean="0"/>
              <a:t>Apresenta </a:t>
            </a:r>
            <a:r>
              <a:rPr lang="pt-BR" dirty="0"/>
              <a:t>os imóveis aos clientes potenciais. Identifica e aplica parâmetros </a:t>
            </a:r>
            <a:r>
              <a:rPr lang="pt-BR" dirty="0" smtClean="0"/>
              <a:t>de uso </a:t>
            </a:r>
            <a:r>
              <a:rPr lang="pt-BR" dirty="0"/>
              <a:t>e ocupação para imóveis.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Empresas imobiliárias. Empresas de consultoria.</a:t>
            </a:r>
          </a:p>
          <a:p>
            <a:pPr marL="0" indent="0">
              <a:buNone/>
            </a:pPr>
            <a:r>
              <a:rPr lang="pt-BR" sz="2800" dirty="0"/>
              <a:t>Construtoras. Bancos. Profissional autônomo.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149" y="2564904"/>
            <a:ext cx="84942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395536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Especialização técnica em serviços jurídicos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Curso </a:t>
            </a:r>
            <a:r>
              <a:rPr lang="pt-BR" sz="2400" dirty="0"/>
              <a:t>superior de tecnologia em negócios imobiliários.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Curso </a:t>
            </a:r>
            <a:r>
              <a:rPr lang="pt-BR" sz="2400" dirty="0"/>
              <a:t>superior </a:t>
            </a:r>
            <a:r>
              <a:rPr lang="pt-BR" sz="2400" dirty="0" smtClean="0"/>
              <a:t>de tecnologia </a:t>
            </a:r>
            <a:r>
              <a:rPr lang="pt-BR" sz="2400" dirty="0"/>
              <a:t>em marketing.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Curso </a:t>
            </a:r>
            <a:r>
              <a:rPr lang="pt-BR" sz="2400" dirty="0"/>
              <a:t>superior de tecnologia em gestão comercial.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Curso </a:t>
            </a:r>
            <a:r>
              <a:rPr lang="pt-BR" sz="2400" dirty="0"/>
              <a:t>superior de tecnologia em </a:t>
            </a:r>
            <a:r>
              <a:rPr lang="pt-BR" sz="2400" dirty="0" smtClean="0"/>
              <a:t>gestão financeira</a:t>
            </a:r>
            <a:r>
              <a:rPr lang="pt-BR" sz="2400" dirty="0"/>
              <a:t>.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Bacharelado </a:t>
            </a:r>
            <a:r>
              <a:rPr lang="pt-BR" sz="2400" dirty="0"/>
              <a:t>em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Ministério da Educação. </a:t>
            </a:r>
            <a:r>
              <a:rPr lang="pt-BR" b="1" dirty="0" smtClean="0"/>
              <a:t>Catálogo Nacional de Cursos Técnicos. </a:t>
            </a:r>
            <a:r>
              <a:rPr lang="pt-BR" dirty="0" smtClean="0"/>
              <a:t>3ª edição. Brasília, 2016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930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Executa operações administrativas relativas a protocolos e arquivos, confecção e expedição de documentos e controle de estoques.</a:t>
            </a:r>
          </a:p>
          <a:p>
            <a:r>
              <a:rPr lang="pt-BR" dirty="0" smtClean="0"/>
              <a:t> Aplica conceitos e modelos de gestão em funções administrativas. </a:t>
            </a:r>
          </a:p>
          <a:p>
            <a:r>
              <a:rPr lang="pt-BR" dirty="0" smtClean="0"/>
              <a:t>Opera sistemas de informações gerenciais de pessoal e de materiais.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Empresas e organizações públicas e privadas com atuação em marketing, recursos humanos, logística, finanças e produção.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149" y="2564904"/>
            <a:ext cx="849424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4493" y="3883622"/>
            <a:ext cx="8171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Curso superior de tecnologia em processos gerenciais.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Curso superior de tecnologia em recursos humanos.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Curso superior de tecnologia em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Curso superior de tecnologia em logística.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Curso superior de tecnologia em gestão financeira.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Bacharelado em administração.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3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Técnico em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Perfil Profissional de 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Promove a formação e o desenvolvimento de cooperativas. </a:t>
            </a:r>
            <a:endParaRPr lang="pt-BR" dirty="0" smtClean="0"/>
          </a:p>
          <a:p>
            <a:r>
              <a:rPr lang="pt-BR" dirty="0" smtClean="0"/>
              <a:t>Planeja </a:t>
            </a:r>
            <a:r>
              <a:rPr lang="pt-BR" dirty="0"/>
              <a:t>e executa processos cooperativos em suas </a:t>
            </a:r>
            <a:r>
              <a:rPr lang="pt-BR" dirty="0" smtClean="0"/>
              <a:t>diversas modalidades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Controla </a:t>
            </a:r>
            <a:r>
              <a:rPr lang="pt-BR" dirty="0"/>
              <a:t>os vencimentos e aditivos de contratos. </a:t>
            </a:r>
            <a:endParaRPr lang="pt-BR" dirty="0" smtClean="0"/>
          </a:p>
          <a:p>
            <a:r>
              <a:rPr lang="pt-BR" dirty="0" smtClean="0"/>
              <a:t>Presta </a:t>
            </a:r>
            <a:r>
              <a:rPr lang="pt-BR" dirty="0"/>
              <a:t>assistência técnica a cooperativas. </a:t>
            </a:r>
            <a:endParaRPr lang="pt-BR" dirty="0" smtClean="0"/>
          </a:p>
          <a:p>
            <a:r>
              <a:rPr lang="pt-BR" dirty="0" smtClean="0"/>
              <a:t>Elabora e desenvolve </a:t>
            </a:r>
            <a:r>
              <a:rPr lang="pt-BR" dirty="0"/>
              <a:t>projetos.</a:t>
            </a:r>
          </a:p>
        </p:txBody>
      </p:sp>
    </p:spTree>
    <p:extLst>
      <p:ext uri="{BB962C8B-B14F-4D97-AF65-F5344CB8AC3E}">
        <p14:creationId xmlns:p14="http://schemas.microsoft.com/office/powerpoint/2010/main" val="3087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/>
              <a:t>Campo de Atuação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99" y="1268760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Cooperativas. Empresas de consultoria. Instituições</a:t>
            </a:r>
          </a:p>
          <a:p>
            <a:pPr marL="0" indent="0">
              <a:buNone/>
            </a:pPr>
            <a:r>
              <a:rPr lang="pt-BR" sz="2800" dirty="0"/>
              <a:t>públicas, privadas e do terceiro setor. </a:t>
            </a:r>
            <a:r>
              <a:rPr lang="pt-BR" sz="2800" dirty="0" smtClean="0"/>
              <a:t>Profissional autônomo</a:t>
            </a:r>
            <a:r>
              <a:rPr lang="pt-BR" sz="2800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4967" y="3165068"/>
            <a:ext cx="84942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Possibilidades de Verticalização para cursos</a:t>
            </a:r>
          </a:p>
          <a:p>
            <a:r>
              <a:rPr lang="pt-BR" sz="3600" b="1" dirty="0" smtClean="0"/>
              <a:t> de graduação e itinerários Formativos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539552" y="4797152"/>
            <a:ext cx="7694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Curso superior de tecnologia em gestão de cooperativas. </a:t>
            </a:r>
            <a:endParaRPr lang="pt-B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Bacharelado </a:t>
            </a:r>
            <a:r>
              <a:rPr lang="pt-BR" sz="3200" dirty="0"/>
              <a:t>em administração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76664" cy="45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1398</Words>
  <Application>Microsoft Office PowerPoint</Application>
  <PresentationFormat>Apresentação na tela (4:3)</PresentationFormat>
  <Paragraphs>198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do Office</vt:lpstr>
      <vt:lpstr>Mostra dos cursos técnicos</vt:lpstr>
      <vt:lpstr>Cursos Técnicos Disponíveis </vt:lpstr>
      <vt:lpstr>Apresentação do PowerPoint</vt:lpstr>
      <vt:lpstr>Perfil Profissional de Conclusão </vt:lpstr>
      <vt:lpstr>Campo de Atuação</vt:lpstr>
      <vt:lpstr>Técnico em </vt:lpstr>
      <vt:lpstr>Perfil Profissional de Conclusão </vt:lpstr>
      <vt:lpstr>Campo de Atuação</vt:lpstr>
      <vt:lpstr>Apresentação do PowerPoint</vt:lpstr>
      <vt:lpstr>Perfil Profissional de Conclusão </vt:lpstr>
      <vt:lpstr>Campo de Atuação</vt:lpstr>
      <vt:lpstr>Apresentação do PowerPoint</vt:lpstr>
      <vt:lpstr>Perfil Profissional de Conclusão </vt:lpstr>
      <vt:lpstr>Campo de Atuação</vt:lpstr>
      <vt:lpstr>Possibilidades de Verticalização para cursos  de graduação e itinerários Formativos</vt:lpstr>
      <vt:lpstr>Apresentação do PowerPoint</vt:lpstr>
      <vt:lpstr>Perfil Profissional de Conclusão </vt:lpstr>
      <vt:lpstr>Campo de Atuação</vt:lpstr>
      <vt:lpstr>Técnico em</vt:lpstr>
      <vt:lpstr>Perfil Profissional de Conclusão </vt:lpstr>
      <vt:lpstr>Campo de Atuação</vt:lpstr>
      <vt:lpstr>Apresentação do PowerPoint</vt:lpstr>
      <vt:lpstr>Perfil Profissional de Conclusão </vt:lpstr>
      <vt:lpstr>Campo de Atuação</vt:lpstr>
      <vt:lpstr>Técnico em</vt:lpstr>
      <vt:lpstr>Perfil Profissional de Conclusão </vt:lpstr>
      <vt:lpstr>Campo de Atuação</vt:lpstr>
      <vt:lpstr>Apresentação do PowerPoint</vt:lpstr>
      <vt:lpstr>Perfil Profissional de Conclusão </vt:lpstr>
      <vt:lpstr>Campo de Atuação</vt:lpstr>
      <vt:lpstr>Apresentação do PowerPoint</vt:lpstr>
      <vt:lpstr>Perfil Profissional de Conclusão </vt:lpstr>
      <vt:lpstr>Campo de Atuação</vt:lpstr>
      <vt:lpstr>Apresentação do PowerPoint</vt:lpstr>
      <vt:lpstr>Perfil Profissional de Conclusão </vt:lpstr>
      <vt:lpstr>Campo de Atuação</vt:lpstr>
      <vt:lpstr>Referência Bibliográfica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Mostra dos cursos técnicos</dc:title>
  <dc:creator>Liliana Souza da Siva Silveira</dc:creator>
  <cp:lastModifiedBy>Rose Rodrigues</cp:lastModifiedBy>
  <cp:revision>32</cp:revision>
  <dcterms:created xsi:type="dcterms:W3CDTF">2017-04-18T20:19:03Z</dcterms:created>
  <dcterms:modified xsi:type="dcterms:W3CDTF">2018-02-11T23:05:16Z</dcterms:modified>
</cp:coreProperties>
</file>